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40"/>
  </p:notesMasterIdLst>
  <p:handoutMasterIdLst>
    <p:handoutMasterId r:id="rId41"/>
  </p:handoutMasterIdLst>
  <p:sldIdLst>
    <p:sldId id="401" r:id="rId5"/>
    <p:sldId id="402" r:id="rId6"/>
    <p:sldId id="411" r:id="rId7"/>
    <p:sldId id="412" r:id="rId8"/>
    <p:sldId id="407" r:id="rId9"/>
    <p:sldId id="413" r:id="rId10"/>
    <p:sldId id="414" r:id="rId11"/>
    <p:sldId id="451" r:id="rId12"/>
    <p:sldId id="457" r:id="rId13"/>
    <p:sldId id="415" r:id="rId14"/>
    <p:sldId id="458" r:id="rId15"/>
    <p:sldId id="417" r:id="rId16"/>
    <p:sldId id="422" r:id="rId17"/>
    <p:sldId id="423" r:id="rId18"/>
    <p:sldId id="424" r:id="rId19"/>
    <p:sldId id="425" r:id="rId20"/>
    <p:sldId id="426" r:id="rId21"/>
    <p:sldId id="427" r:id="rId22"/>
    <p:sldId id="455" r:id="rId23"/>
    <p:sldId id="456" r:id="rId24"/>
    <p:sldId id="429" r:id="rId25"/>
    <p:sldId id="430" r:id="rId26"/>
    <p:sldId id="431" r:id="rId27"/>
    <p:sldId id="447" r:id="rId28"/>
    <p:sldId id="448" r:id="rId29"/>
    <p:sldId id="450" r:id="rId30"/>
    <p:sldId id="432" r:id="rId31"/>
    <p:sldId id="437" r:id="rId32"/>
    <p:sldId id="439" r:id="rId33"/>
    <p:sldId id="441" r:id="rId34"/>
    <p:sldId id="442" r:id="rId35"/>
    <p:sldId id="446" r:id="rId36"/>
    <p:sldId id="443" r:id="rId37"/>
    <p:sldId id="444" r:id="rId38"/>
    <p:sldId id="445" r:id="rId39"/>
  </p:sldIdLst>
  <p:sldSz cx="12192000" cy="6858000"/>
  <p:notesSz cx="6858000" cy="9144000"/>
  <p:defaultTextStyle>
    <a:defPPr rtl="0"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5815" autoAdjust="0"/>
  </p:normalViewPr>
  <p:slideViewPr>
    <p:cSldViewPr snapToGrid="0">
      <p:cViewPr varScale="1">
        <p:scale>
          <a:sx n="115" d="100"/>
          <a:sy n="115" d="100"/>
        </p:scale>
        <p:origin x="592" y="200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8/10/relationships/authors" Target="author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4CCE26-CFDE-404F-BCE5-6E5152BB057F}" type="datetime1">
              <a:rPr lang="es-MX" smtClean="0"/>
              <a:t>30/04/24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16A116F-7F71-4B96-A198-819771DEB06D}" type="datetime1">
              <a:rPr lang="es-MX" noProof="0" smtClean="0"/>
              <a:t>30/04/24</a:t>
            </a:fld>
            <a:endParaRPr lang="es-MX" noProof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11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213324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326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857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16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781204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17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083909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18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05447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19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72324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20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819859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8058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23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4004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24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210121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25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002694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26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370458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27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6031460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28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4819670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29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361752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30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701541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6527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32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2465880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33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80629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4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3105456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34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5505728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35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362489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74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939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7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74210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8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652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es-MX" noProof="0" smtClean="0"/>
              <a:t>9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129306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600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bre: Forma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umna de comparació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b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11" name="Marcador de posición de texto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posición de contenido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con 2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16" name="Marcador de posición de imagen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del texto maestro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es-MX" noProof="0"/>
              <a:t>Título de presentación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posición de texto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  <p:sp>
        <p:nvSpPr>
          <p:cNvPr id="8" name="Marcador de posición de texto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  <p:sp>
        <p:nvSpPr>
          <p:cNvPr id="9" name="Marcador de posición de texto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áfico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: Forma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MX" noProof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con 4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3" name="Marcador de posición de imagen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es-MX" noProof="0"/>
              <a:t>Haz clic para modificar los estilos del texto maestro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es-MX" noProof="0"/>
              <a:t>Título de presentación</a:t>
            </a:r>
          </a:p>
        </p:txBody>
      </p:sp>
      <p:sp>
        <p:nvSpPr>
          <p:cNvPr id="19" name="Marcador de posición de imagen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0" name="Marcador de posición de imagen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bre: Forma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es-MX" noProof="0"/>
              <a:t>Título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15" name="Marcador de posición de contenido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con 2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posición de imagen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es-MX" noProof="0"/>
              <a:t>Título aquí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: Forma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del texto maestro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áfico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8" name="Marcador de posición de texto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MX" noProof="0"/>
              <a:t>Haz clic para modificar los estilos del texto maestro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posición de imagen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32" name="Marcador de posición de imagen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33" name="Marcador de posición de imagen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34" name="Marcador de posición de imagen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35" name="Marcador de posición de imagen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MX" noProof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61" name="Marcador de texto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62" name="Marcador de texto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63" name="Marcador de texto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64" name="Marcador de texto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65" name="Marcador de texto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66" name="Marcador de texto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67" name="Marcador de texto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68" name="Marcador de texto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69" name="Marcador de texto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70" name="Marcador de texto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: Forma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del texto maestro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del texto maestro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b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 noProof="0"/>
              <a:t>3/9/20XX</a:t>
            </a:r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MX" noProof="0"/>
              <a:t>3/9/20XX</a:t>
            </a:r>
            <a:endParaRPr lang="es-MX" noProof="0" dirty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30036"/>
            <a:ext cx="3886200" cy="2063556"/>
          </a:xfr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pPr algn="ctr"/>
            <a:r>
              <a:rPr lang="es-MX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MANUAL PARA ATENDER CASOS DE VIOLENCIA POLÍTCA EN RAZÓN DE GÉNERO EN EL ESTADO DE COAHUILA DE ZARAGOZA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839843"/>
            <a:ext cx="4067190" cy="2468880"/>
          </a:xfrm>
        </p:spPr>
        <p:txBody>
          <a:bodyPr rtlCol="0">
            <a:normAutofit/>
          </a:bodyPr>
          <a:lstStyle/>
          <a:p>
            <a:pPr rtl="0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Magistrado Alejandro Santos Contreras</a:t>
            </a:r>
          </a:p>
          <a:p>
            <a:pPr rtl="0"/>
            <a:endParaRPr lang="es-MX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8690129D-ABDA-0E02-B2A6-E52A13C3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s-MX" b="1" noProof="0" dirty="0">
                <a:latin typeface="Arial" panose="020B0604020202020204" pitchFamily="34" charset="0"/>
                <a:cs typeface="Arial" panose="020B0604020202020204" pitchFamily="34" charset="0"/>
              </a:rPr>
              <a:t>Abril 2024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5CF701C1-5367-BDA6-E224-FDF14F4E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es-MX" b="1" noProof="0" smtClean="0"/>
              <a:pPr rtl="0">
                <a:spcAft>
                  <a:spcPts val="600"/>
                </a:spcAft>
              </a:pPr>
              <a:t>1</a:t>
            </a:fld>
            <a:endParaRPr lang="es-MX" b="1" noProof="0" dirty="0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3CF0BCA8-4BC2-92AC-E45D-9B8DF4D52D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6" t="2509" r="78389" b="85182"/>
          <a:stretch/>
        </p:blipFill>
        <p:spPr bwMode="auto">
          <a:xfrm>
            <a:off x="7059168" y="1442542"/>
            <a:ext cx="4489704" cy="39912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¿Cuáles son las vías o mecanismos para conocer de actos que constituyan VPG?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10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7112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27" y="1760439"/>
            <a:ext cx="10709873" cy="46879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A partir de la </a:t>
            </a:r>
            <a:r>
              <a:rPr lang="es-MX" sz="2400" b="1" dirty="0"/>
              <a:t>reforma legal de 2020 </a:t>
            </a:r>
            <a:r>
              <a:rPr lang="es-MX" sz="2400" dirty="0"/>
              <a:t>en materia de paridad y VPG, se configuró un nuevo diseño institucional para la protección de los derechos fundamentales de las mujeres y la prevención, sanción y reparación de esa infracción.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Este diseño estableció el concepto de VPG; un catálogo de conductas; la distribución de competencias, atribuciones y obligaciones de cada autoridad; las sanciones que podría conllevar el infringir la norma en materia electoral, penal y de responsabilidades administrativas; y se definieron </a:t>
            </a:r>
            <a:r>
              <a:rPr lang="es-MX" sz="2400" b="1" u="sng" dirty="0"/>
              <a:t>dos vías</a:t>
            </a:r>
            <a:r>
              <a:rPr lang="es-MX" sz="2400" b="1" dirty="0"/>
              <a:t> </a:t>
            </a:r>
            <a:r>
              <a:rPr lang="es-MX" sz="2400" dirty="0"/>
              <a:t>para conocer hechos que constituyan VPG.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es-MX" b="1" noProof="0" smtClean="0"/>
              <a:pPr rtl="0">
                <a:spcAft>
                  <a:spcPts val="600"/>
                </a:spcAft>
              </a:pPr>
              <a:t>11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48224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90C0EF52-4912-4B03-AC36-1F323C91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9582" y="1437537"/>
            <a:ext cx="3472539" cy="950976"/>
          </a:xfr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rtl="0"/>
            <a:r>
              <a:rPr lang="es-MX" dirty="0"/>
              <a:t>Vía punitiva o sancionadora 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B32D0151-A8F0-46E3-8A2B-11A93ECEE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49582" y="2654626"/>
            <a:ext cx="3595253" cy="2596384"/>
          </a:xfrm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es-MX" sz="1700" dirty="0"/>
              <a:t>E</a:t>
            </a:r>
            <a:r>
              <a:rPr lang="es-MX" dirty="0"/>
              <a:t>n los que la parte denunciante pretende que se </a:t>
            </a:r>
            <a:r>
              <a:rPr lang="es-MX" b="1" u="sng" dirty="0"/>
              <a:t>sancione</a:t>
            </a:r>
            <a:r>
              <a:rPr lang="es-MX" dirty="0"/>
              <a:t> a los denunciados. </a:t>
            </a:r>
          </a:p>
          <a:p>
            <a:pPr marL="0" indent="0" algn="just" rtl="0">
              <a:buNone/>
            </a:pPr>
            <a:endParaRPr lang="es-MX" dirty="0"/>
          </a:p>
          <a:p>
            <a:pPr marL="0" indent="0" rtl="0">
              <a:buNone/>
            </a:pPr>
            <a:r>
              <a:rPr lang="es-MX" sz="2200" b="1" dirty="0"/>
              <a:t>- Procedimiento Especial Sancionador (PES)</a:t>
            </a:r>
            <a:endParaRPr lang="es-MX" dirty="0"/>
          </a:p>
          <a:p>
            <a:pPr marL="0" indent="0" algn="just" rtl="0">
              <a:buNone/>
            </a:pPr>
            <a:endParaRPr lang="es-MX" dirty="0"/>
          </a:p>
          <a:p>
            <a:pPr marL="0" indent="0" algn="just" rtl="0">
              <a:buNone/>
            </a:pPr>
            <a:endParaRPr lang="es-MX" b="1" dirty="0"/>
          </a:p>
        </p:txBody>
      </p:sp>
      <p:sp>
        <p:nvSpPr>
          <p:cNvPr id="7" name="Marcador de posición de texto 6">
            <a:extLst>
              <a:ext uri="{FF2B5EF4-FFF2-40B4-BE49-F238E27FC236}">
                <a16:creationId xmlns:a16="http://schemas.microsoft.com/office/drawing/2014/main" id="{BC351E8A-820B-4A5A-8704-9D121A96F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5665" y="1437537"/>
            <a:ext cx="4046109" cy="950976"/>
          </a:xfr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rtl="0"/>
            <a:r>
              <a:rPr lang="es-MX" dirty="0"/>
              <a:t>Vía reparadora o restitutoria</a:t>
            </a:r>
          </a:p>
        </p:txBody>
      </p:sp>
      <p:sp>
        <p:nvSpPr>
          <p:cNvPr id="8" name="Marcador de posición de contenido 7">
            <a:extLst>
              <a:ext uri="{FF2B5EF4-FFF2-40B4-BE49-F238E27FC236}">
                <a16:creationId xmlns:a16="http://schemas.microsoft.com/office/drawing/2014/main" id="{7E8C2F85-AB4A-4E27-8962-15AB4A922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6526" y="2589650"/>
            <a:ext cx="4046109" cy="3956005"/>
          </a:xfrm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es-MX" sz="1750" dirty="0"/>
              <a:t>Para los casos en los que se esté ante alguna posible afectación a un derecho político-electoral y se pretenda </a:t>
            </a:r>
            <a:r>
              <a:rPr lang="es-MX" sz="1750" b="1" u="sng" dirty="0"/>
              <a:t>detener, restituir o eliminar</a:t>
            </a:r>
            <a:r>
              <a:rPr lang="es-MX" sz="1750" dirty="0"/>
              <a:t> cualquier obstáculo al ejercicio pleno del derecho supuestamente afectado.</a:t>
            </a:r>
          </a:p>
          <a:p>
            <a:pPr marL="0" indent="0" algn="just" rtl="0">
              <a:buNone/>
            </a:pPr>
            <a:endParaRPr lang="es-MX" sz="1750" dirty="0"/>
          </a:p>
          <a:p>
            <a:pPr>
              <a:buFontTx/>
              <a:buChar char="-"/>
            </a:pPr>
            <a:r>
              <a:rPr lang="es-MX" sz="1750" b="1" dirty="0"/>
              <a:t>Juicio de la ciudadanía (JDC</a:t>
            </a:r>
            <a:r>
              <a:rPr lang="es-MX" sz="1750" dirty="0"/>
              <a:t>)</a:t>
            </a:r>
          </a:p>
          <a:p>
            <a:pPr>
              <a:buFontTx/>
              <a:buChar char="-"/>
            </a:pPr>
            <a:r>
              <a:rPr lang="es-MX" sz="1750" b="1" dirty="0"/>
              <a:t>Medios de impugnación intrapartidistas, cuando procedan.</a:t>
            </a:r>
          </a:p>
          <a:p>
            <a:pPr marL="0" indent="0" algn="just" rtl="0">
              <a:buNone/>
            </a:pPr>
            <a:endParaRPr lang="es-MX" sz="1750" dirty="0"/>
          </a:p>
        </p:txBody>
      </p:sp>
      <p:sp>
        <p:nvSpPr>
          <p:cNvPr id="11" name="Marcador de posición de número de diapositiva 10">
            <a:extLst>
              <a:ext uri="{FF2B5EF4-FFF2-40B4-BE49-F238E27FC236}">
                <a16:creationId xmlns:a16="http://schemas.microsoft.com/office/drawing/2014/main" id="{A2A5F5C6-0A35-4E6A-BF43-EDAF5AD5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12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51964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Vía punitiva o sancionadora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13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859121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0F1AF-86A7-213E-360D-ADD30F888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A través de esta vía, las mujeres que son víctimas pueden </a:t>
            </a:r>
            <a:r>
              <a:rPr lang="es-MX" b="1" dirty="0"/>
              <a:t>denunciar</a:t>
            </a:r>
            <a:r>
              <a:rPr lang="es-MX" dirty="0"/>
              <a:t> actos de VPG para que se imponga una </a:t>
            </a:r>
            <a:r>
              <a:rPr lang="es-MX" b="1" dirty="0"/>
              <a:t>sanción </a:t>
            </a:r>
            <a:r>
              <a:rPr lang="es-MX" dirty="0"/>
              <a:t>a su agresor.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Ejemplos. </a:t>
            </a:r>
          </a:p>
          <a:p>
            <a:pPr algn="just">
              <a:buFontTx/>
              <a:buChar char="-"/>
            </a:pPr>
            <a:r>
              <a:rPr lang="es-MX" dirty="0"/>
              <a:t>La divulgación de noticias falsas o denigrantes por parte de los medios de comunicación; </a:t>
            </a:r>
          </a:p>
          <a:p>
            <a:pPr algn="just">
              <a:buFontTx/>
              <a:buChar char="-"/>
            </a:pPr>
            <a:r>
              <a:rPr lang="es-MX" dirty="0"/>
              <a:t>No se les otorgaron recursos públicos para la realización de sus actos de campaña; </a:t>
            </a:r>
          </a:p>
          <a:p>
            <a:pPr algn="just">
              <a:buFontTx/>
              <a:buChar char="-"/>
            </a:pPr>
            <a:r>
              <a:rPr lang="es-MX" dirty="0"/>
              <a:t>El cuestionamiento de su capacidad para desempeñar cargos públicos a través del uso de frases con estereotipos de género; </a:t>
            </a:r>
          </a:p>
          <a:p>
            <a:pPr algn="just">
              <a:buFontTx/>
              <a:buChar char="-"/>
            </a:pPr>
            <a:r>
              <a:rPr lang="es-MX" dirty="0"/>
              <a:t>El uso de violencia física en actos de campaña.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B3E7F9-FBCE-DB4D-CB7A-BE97B3BD8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14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3406003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44" y="1755228"/>
            <a:ext cx="10515600" cy="47999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400" b="1" dirty="0">
                <a:cs typeface="Arial" panose="020B0604020202020204" pitchFamily="34" charset="0"/>
              </a:rPr>
              <a:t>Trámite y Resolución del </a:t>
            </a:r>
            <a:r>
              <a:rPr lang="es-MX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PES</a:t>
            </a:r>
            <a:r>
              <a:rPr lang="es-MX" sz="3200" b="1" dirty="0">
                <a:solidFill>
                  <a:srgbClr val="FF0000"/>
                </a:solidFill>
                <a:cs typeface="Arial" panose="020B0604020202020204" pitchFamily="34" charset="0"/>
              </a:rPr>
              <a:t> (Biinstancial) </a:t>
            </a:r>
            <a:endParaRPr lang="es-MX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b="1" dirty="0">
              <a:latin typeface="+mn-lt"/>
              <a:cs typeface="Arial" panose="020B0604020202020204" pitchFamily="34" charset="0"/>
            </a:endParaRPr>
          </a:p>
          <a:p>
            <a:pPr marL="457200" indent="-457200" algn="just">
              <a:buAutoNum type="arabicParenR"/>
            </a:pPr>
            <a:r>
              <a:rPr lang="es-MX" sz="2400" dirty="0">
                <a:cs typeface="Arial" panose="020B0604020202020204" pitchFamily="34" charset="0"/>
              </a:rPr>
              <a:t>La queja se presenta </a:t>
            </a:r>
            <a:r>
              <a:rPr lang="es-MX" sz="2400" b="1" dirty="0">
                <a:cs typeface="Arial" panose="020B0604020202020204" pitchFamily="34" charset="0"/>
              </a:rPr>
              <a:t>ante el IEC</a:t>
            </a:r>
            <a:r>
              <a:rPr lang="es-MX" sz="2400" dirty="0">
                <a:cs typeface="Arial" panose="020B0604020202020204" pitchFamily="34" charset="0"/>
              </a:rPr>
              <a:t>, quien lleva a cabo las diligencias de </a:t>
            </a:r>
            <a:r>
              <a:rPr lang="es-MX" sz="24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investigación</a:t>
            </a:r>
            <a:r>
              <a:rPr lang="es-MX" sz="2400" dirty="0">
                <a:cs typeface="Arial" panose="020B0604020202020204" pitchFamily="34" charset="0"/>
              </a:rPr>
              <a:t> necesarias para la debida integración del expediente y celebra la audiencia de pruebas y alegatos; y remite el expediente al Tribunal Electoral para su </a:t>
            </a:r>
            <a:r>
              <a:rPr lang="es-MX" sz="24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resolución.</a:t>
            </a:r>
          </a:p>
          <a:p>
            <a:pPr marL="457200" indent="-457200" algn="just">
              <a:buAutoNum type="arabicParenR"/>
            </a:pPr>
            <a:endParaRPr lang="es-MX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57200" indent="-457200" algn="just">
              <a:buAutoNum type="arabicParenR"/>
            </a:pPr>
            <a:r>
              <a:rPr lang="es-MX" sz="2400" dirty="0">
                <a:cs typeface="Arial" panose="020B0604020202020204" pitchFamily="34" charset="0"/>
              </a:rPr>
              <a:t>El Tribunal Electoral verifica la integración del procedimiento de advertir deficiencias, tiene facultades para devolver el asunto al IEC; en caso de que estar debidamente integrado, emite la sentencia.</a:t>
            </a:r>
          </a:p>
          <a:p>
            <a:pPr marL="514350" indent="-514350" algn="just">
              <a:buAutoNum type="arabicParenR"/>
            </a:pPr>
            <a:endParaRPr lang="es-MX" sz="2400" dirty="0">
              <a:cs typeface="Arial" panose="020B0604020202020204" pitchFamily="34" charset="0"/>
            </a:endParaRPr>
          </a:p>
          <a:p>
            <a:pPr marL="514350" indent="-514350" algn="just">
              <a:buAutoNum type="arabicParenR"/>
            </a:pPr>
            <a:endParaRPr lang="es-MX" sz="2400" dirty="0">
              <a:cs typeface="Arial" panose="020B0604020202020204" pitchFamily="34" charset="0"/>
            </a:endParaRPr>
          </a:p>
          <a:p>
            <a:pPr marL="514350" indent="-514350" algn="just">
              <a:buAutoNum type="arabicParenR"/>
            </a:pPr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15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600344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E62AD-E75C-ADF8-9FF8-F9EADCD04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131" y="423155"/>
            <a:ext cx="1841626" cy="1325563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+mn-lt"/>
                <a:cs typeface="Arial" panose="020B0604020202020204" pitchFamily="34" charset="0"/>
              </a:rPr>
              <a:t>Sanciones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4493821" cy="416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En caso de acreditarse la comisión de actos de VPG, se podrán imponer las siguientes sanciones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16</a:t>
            </a:fld>
            <a:endParaRPr lang="es-MX" b="1" noProof="0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FAF6629-6ED8-4B98-A5C5-752DC9E2B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202321"/>
              </p:ext>
            </p:extLst>
          </p:nvPr>
        </p:nvGraphicFramePr>
        <p:xfrm>
          <a:off x="5964382" y="1085936"/>
          <a:ext cx="5746173" cy="4514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2708">
                  <a:extLst>
                    <a:ext uri="{9D8B030D-6E8A-4147-A177-3AD203B41FA5}">
                      <a16:colId xmlns:a16="http://schemas.microsoft.com/office/drawing/2014/main" val="4231358194"/>
                    </a:ext>
                  </a:extLst>
                </a:gridCol>
                <a:gridCol w="2873465">
                  <a:extLst>
                    <a:ext uri="{9D8B030D-6E8A-4147-A177-3AD203B41FA5}">
                      <a16:colId xmlns:a16="http://schemas.microsoft.com/office/drawing/2014/main" val="2141542872"/>
                    </a:ext>
                  </a:extLst>
                </a:gridCol>
              </a:tblGrid>
              <a:tr h="539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>
                          <a:effectLst/>
                        </a:rPr>
                        <a:t>Sujeto infractor</a:t>
                      </a:r>
                      <a:endParaRPr lang="es-MX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Sanciones</a:t>
                      </a:r>
                      <a:endParaRPr lang="es-MX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7469706"/>
                  </a:ext>
                </a:extLst>
              </a:tr>
              <a:tr h="27525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Aspirantes, precandidatas y precandidatos, candidatas y candidatos o candidatas y candidatos independientes a cargos de elección popular</a:t>
                      </a:r>
                      <a:endParaRPr lang="es-MX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-Amonestación pública; </a:t>
                      </a:r>
                      <a:endParaRPr lang="es-MX" sz="16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-Multa,</a:t>
                      </a:r>
                      <a:endParaRPr lang="es-MX" sz="16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-Pérdida del derecho de ser registrado o, en su caso, la cancelación del mismo.</a:t>
                      </a:r>
                      <a:endParaRPr lang="es-MX" sz="16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 </a:t>
                      </a:r>
                      <a:endParaRPr lang="es-MX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6305833"/>
                  </a:ext>
                </a:extLst>
              </a:tr>
              <a:tr h="1222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>
                          <a:effectLst/>
                        </a:rPr>
                        <a:t>Ciudadanía, dirigentes y afiliados a los partidos políticos, o de cualquier persona física</a:t>
                      </a:r>
                      <a:endParaRPr lang="es-MX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-Amonestación pública, </a:t>
                      </a:r>
                      <a:endParaRPr lang="es-MX" sz="16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600" kern="0" dirty="0">
                          <a:effectLst/>
                        </a:rPr>
                        <a:t>-Multa.</a:t>
                      </a:r>
                      <a:endParaRPr lang="es-MX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5576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852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509"/>
            <a:ext cx="10515600" cy="4504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b="1" dirty="0"/>
              <a:t>Medidas</a:t>
            </a:r>
            <a:r>
              <a:rPr lang="es-MX" sz="2400" dirty="0"/>
              <a:t> </a:t>
            </a:r>
            <a:r>
              <a:rPr lang="es-MX" sz="2400" b="1" dirty="0"/>
              <a:t>de reparación integral</a:t>
            </a:r>
            <a:endParaRPr lang="es-MX" sz="2400" dirty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b="1" dirty="0"/>
              <a:t>a) </a:t>
            </a:r>
            <a:r>
              <a:rPr lang="es-MX" sz="2400" dirty="0"/>
              <a:t>Indemnización de la víctima; </a:t>
            </a:r>
          </a:p>
          <a:p>
            <a:pPr marL="0" indent="0" algn="just">
              <a:buNone/>
            </a:pPr>
            <a:r>
              <a:rPr lang="es-MX" sz="2400" b="1" dirty="0"/>
              <a:t>b) </a:t>
            </a:r>
            <a:r>
              <a:rPr lang="es-MX" sz="2400" dirty="0"/>
              <a:t>Restitución inmediata en el cargo al que fue obligada a renunciar por motivos de violencia; </a:t>
            </a:r>
          </a:p>
          <a:p>
            <a:pPr marL="0" indent="0" algn="just">
              <a:buNone/>
            </a:pPr>
            <a:r>
              <a:rPr lang="es-MX" sz="2400" b="1" dirty="0"/>
              <a:t>c) </a:t>
            </a:r>
            <a:r>
              <a:rPr lang="es-MX" sz="2400" dirty="0"/>
              <a:t>Disculpa pública, y; </a:t>
            </a:r>
          </a:p>
          <a:p>
            <a:pPr marL="0" indent="0" algn="just">
              <a:buNone/>
            </a:pPr>
            <a:r>
              <a:rPr lang="es-MX" sz="2400" b="1" dirty="0"/>
              <a:t>d) </a:t>
            </a:r>
            <a:r>
              <a:rPr lang="es-MX" sz="2400" dirty="0"/>
              <a:t>Medidas de no repetición.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17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214051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19" y="1226128"/>
            <a:ext cx="10574084" cy="544931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MX" sz="8400" b="1" dirty="0"/>
              <a:t>Medidas de no repetición</a:t>
            </a:r>
            <a:endParaRPr lang="es-MX" sz="8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8400" b="1" dirty="0"/>
              <a:t>a) </a:t>
            </a:r>
            <a:r>
              <a:rPr lang="es-MX" sz="8400" dirty="0"/>
              <a:t>Inscripción a un curso enfocada a la ciudadanía para concientizar sobre tema relacionados con VPG.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MX" sz="8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8400" b="1" dirty="0"/>
              <a:t>b) </a:t>
            </a:r>
            <a:r>
              <a:rPr lang="es-MX" sz="8400" dirty="0"/>
              <a:t>Inscripción en los registros de personas sancionadas por actos de VPG.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MX" sz="8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8400" dirty="0"/>
              <a:t>- En el Registro Nacional de Personas Sancionadas por VPG del INE.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8400" dirty="0"/>
              <a:t>- En el Registro Estatal de Personas Sancionadas por VPG del IEC.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MX" sz="8400" dirty="0"/>
              <a:t>- En el Catálogo de Personas Sancionadas del Tribunal Electoral de Coahuila.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18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721908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19</a:t>
            </a:fld>
            <a:endParaRPr lang="es-MX" b="1" noProof="0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3EBAB1A-5B6B-B6FB-A1EB-0AAEAD4FB593}"/>
              </a:ext>
            </a:extLst>
          </p:cNvPr>
          <p:cNvSpPr txBox="1">
            <a:spLocks/>
          </p:cNvSpPr>
          <p:nvPr/>
        </p:nvSpPr>
        <p:spPr>
          <a:xfrm>
            <a:off x="1136437" y="2031144"/>
            <a:ext cx="10194365" cy="39228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dirty="0"/>
              <a:t>	</a:t>
            </a:r>
            <a:r>
              <a:rPr lang="es-MX" sz="3600" b="1" u="sng" dirty="0">
                <a:solidFill>
                  <a:srgbClr val="FF0000"/>
                </a:solidFill>
              </a:rPr>
              <a:t>Vía penal</a:t>
            </a:r>
            <a:endParaRPr lang="es-MX" b="1" u="sng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s-MX" sz="18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/>
              <a:t>La Fiscalía General del Estado de Coahuila a través de la </a:t>
            </a:r>
            <a:r>
              <a:rPr lang="es-MX" u="sng" dirty="0"/>
              <a:t>Fiscalía de Investigaciones Especializadas, Atención y Protección a Víctimas y Testigos</a:t>
            </a:r>
            <a:r>
              <a:rPr lang="es-MX" dirty="0"/>
              <a:t> tiene a su cargo </a:t>
            </a:r>
            <a:r>
              <a:rPr lang="es-MX" b="1" dirty="0"/>
              <a:t>la investigación de los delitos cometidos en agravio de mujeres por razón de género </a:t>
            </a:r>
            <a:r>
              <a:rPr lang="es-MX" dirty="0"/>
              <a:t>y la facultad de dictar las medidas adecuadas para combatir y erradicar la violencia contra la mujer.</a:t>
            </a:r>
          </a:p>
        </p:txBody>
      </p:sp>
    </p:spTree>
    <p:extLst>
      <p:ext uri="{BB962C8B-B14F-4D97-AF65-F5344CB8AC3E}">
        <p14:creationId xmlns:p14="http://schemas.microsoft.com/office/powerpoint/2010/main" val="165185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¿Qué es la violencia política contra las mujeres en razón de género (VPG)?</a:t>
            </a:r>
          </a:p>
        </p:txBody>
      </p:sp>
      <p:sp>
        <p:nvSpPr>
          <p:cNvPr id="14" name="Marcador de posición de número de diapositiva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2</a:t>
            </a:fld>
            <a:endParaRPr lang="es-MX" b="1" dirty="0"/>
          </a:p>
        </p:txBody>
      </p:sp>
      <p:sp>
        <p:nvSpPr>
          <p:cNvPr id="11" name="Marcador de posición de contenido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316872"/>
            <a:ext cx="5079248" cy="5828342"/>
          </a:xfrm>
        </p:spPr>
        <p:txBody>
          <a:bodyPr numCol="1" rtlCol="0">
            <a:normAutofit/>
          </a:bodyPr>
          <a:lstStyle/>
          <a:p>
            <a:pPr algn="just" rtl="0"/>
            <a:r>
              <a:rPr lang="es-MX" sz="1800" dirty="0">
                <a:cs typeface="Arial" panose="020B0604020202020204" pitchFamily="34" charset="0"/>
              </a:rPr>
              <a:t>La </a:t>
            </a:r>
            <a:r>
              <a:rPr lang="es-MX" sz="1800" u="sng" dirty="0">
                <a:cs typeface="Arial" panose="020B0604020202020204" pitchFamily="34" charset="0"/>
              </a:rPr>
              <a:t>Ley de Acceso de las Mujeres a una Vida libre de Violencia para el Estado de Coahuila</a:t>
            </a:r>
            <a:r>
              <a:rPr lang="es-MX" sz="1800" dirty="0">
                <a:cs typeface="Arial" panose="020B0604020202020204" pitchFamily="34" charset="0"/>
              </a:rPr>
              <a:t> define a la </a:t>
            </a:r>
            <a:r>
              <a:rPr lang="es-MX" sz="1800" b="1" u="sng" dirty="0">
                <a:cs typeface="Arial" panose="020B0604020202020204" pitchFamily="34" charset="0"/>
              </a:rPr>
              <a:t>VPG</a:t>
            </a:r>
            <a:r>
              <a:rPr lang="es-MX" sz="1800" dirty="0">
                <a:cs typeface="Arial" panose="020B0604020202020204" pitchFamily="34" charset="0"/>
              </a:rPr>
              <a:t> como toda acción u omisión, incluida la tolerancia, </a:t>
            </a:r>
            <a:r>
              <a:rPr lang="es-MX" sz="1800" b="1" dirty="0">
                <a:cs typeface="Arial" panose="020B0604020202020204" pitchFamily="34" charset="0"/>
              </a:rPr>
              <a:t>basada en elementos de género</a:t>
            </a:r>
            <a:r>
              <a:rPr lang="es-MX" sz="1800" dirty="0">
                <a:cs typeface="Arial" panose="020B0604020202020204" pitchFamily="34" charset="0"/>
              </a:rPr>
              <a:t> y ejercida dentro de la esfera pública o privada, que tenga por objeto o resultado limitar, anular o menoscabar el ejercicio efectivo de los derechos políticos y electorales de una o varias mujeres, el acceso al pleno ejercicio de las atribuciones inherentes a su cargo, labor o actividad, el libre desarrollo de la función pública, la toma de decisiones, la libertad de organización, así como el acceso y ejercicio a las prerrogativas, tratándose de precandidaturas, candidaturas, funciones o cargos públicos del mismo tipo.</a:t>
            </a:r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20</a:t>
            </a:fld>
            <a:endParaRPr lang="es-MX" b="1" noProof="0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3EBAB1A-5B6B-B6FB-A1EB-0AAEAD4FB593}"/>
              </a:ext>
            </a:extLst>
          </p:cNvPr>
          <p:cNvSpPr txBox="1">
            <a:spLocks/>
          </p:cNvSpPr>
          <p:nvPr/>
        </p:nvSpPr>
        <p:spPr>
          <a:xfrm>
            <a:off x="1136437" y="2031145"/>
            <a:ext cx="10194365" cy="27957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/>
              <a:t>La </a:t>
            </a:r>
            <a:r>
              <a:rPr lang="es-MX" u="sng" dirty="0"/>
              <a:t>Fiscalía Especializada para la Atención de Delitos Electorales</a:t>
            </a:r>
            <a:r>
              <a:rPr lang="es-MX" dirty="0"/>
              <a:t> tiene atribuciones de investigación y persecución de los hechos probablemente constitutivos de delitos electorales y el análisis de su incidencia delictiva, así como la implementación de acciones para prevenirlos , entre los cuales se encuentra, el delito de violencia política contra las mujeres en razón de género.</a:t>
            </a:r>
          </a:p>
        </p:txBody>
      </p:sp>
    </p:spTree>
    <p:extLst>
      <p:ext uri="{BB962C8B-B14F-4D97-AF65-F5344CB8AC3E}">
        <p14:creationId xmlns:p14="http://schemas.microsoft.com/office/powerpoint/2010/main" val="2762338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Vía reparadora o restitutoria de derechos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21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84993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0F1AF-86A7-213E-360D-ADD30F888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298"/>
            <a:ext cx="10515600" cy="438405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MX" sz="4000" b="1" u="sng" dirty="0">
                <a:solidFill>
                  <a:srgbClr val="FF0000"/>
                </a:solidFill>
              </a:rPr>
              <a:t>JDC </a:t>
            </a:r>
            <a:r>
              <a:rPr lang="es-MX" sz="4000" u="sng" dirty="0">
                <a:solidFill>
                  <a:srgbClr val="FF0000"/>
                </a:solidFill>
              </a:rPr>
              <a:t>ante el Tribunal Electoral de Coahuila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MX" sz="2400" b="1" dirty="0"/>
              <a:t>Ejemplos. </a:t>
            </a:r>
          </a:p>
          <a:p>
            <a:pPr algn="just">
              <a:buFontTx/>
              <a:buChar char="-"/>
            </a:pPr>
            <a:r>
              <a:rPr lang="es-MX" sz="2400" dirty="0"/>
              <a:t>En los casos en los que se niegue su registro como candidatas -</a:t>
            </a:r>
            <a:r>
              <a:rPr lang="es-MX" sz="2400" b="1" dirty="0"/>
              <a:t>sólo por el hecho de ser mujeres-.</a:t>
            </a:r>
          </a:p>
          <a:p>
            <a:pPr algn="just">
              <a:buFontTx/>
              <a:buChar char="-"/>
            </a:pPr>
            <a:r>
              <a:rPr lang="es-MX" sz="2400" dirty="0"/>
              <a:t>Por la omisión de dar respuesta a sus peticiones relacionadas con el ejercicio de su cargo</a:t>
            </a:r>
          </a:p>
          <a:p>
            <a:pPr algn="just">
              <a:buFontTx/>
              <a:buChar char="-"/>
            </a:pPr>
            <a:r>
              <a:rPr lang="es-MX" sz="2400" dirty="0"/>
              <a:t>Por la exclusión o la falta de convocatoria a sesiones de cabildo o de comisiones dentro del congreso.</a:t>
            </a:r>
          </a:p>
          <a:p>
            <a:pPr marL="0" indent="0" algn="just">
              <a:buNone/>
            </a:pPr>
            <a:endParaRPr lang="es-MX" sz="240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B3E7F9-FBCE-DB4D-CB7A-BE97B3BD8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22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39262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03" y="1931557"/>
            <a:ext cx="10515600" cy="402243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MX" sz="3900" b="1" u="sng" dirty="0">
                <a:solidFill>
                  <a:srgbClr val="FF0000"/>
                </a:solidFill>
              </a:rPr>
              <a:t>Medios de justicia intrapartidistas</a:t>
            </a:r>
          </a:p>
          <a:p>
            <a:pPr marL="0" indent="0" algn="just">
              <a:buNone/>
            </a:pPr>
            <a:endParaRPr lang="es-MX" dirty="0"/>
          </a:p>
          <a:p>
            <a:pPr algn="just">
              <a:buFontTx/>
              <a:buChar char="-"/>
            </a:pPr>
            <a:r>
              <a:rPr lang="es-MX" dirty="0"/>
              <a:t>En la restricción de la participación política de las mujeres dentro de los procesos de selección interna de candidaturas</a:t>
            </a:r>
          </a:p>
          <a:p>
            <a:pPr algn="just">
              <a:buFontTx/>
              <a:buChar char="-"/>
            </a:pPr>
            <a:r>
              <a:rPr lang="es-MX" dirty="0"/>
              <a:t>La violación a su derecho a participar en las elecciones internas para cargos directivos dentro de la estructura de los partidos, </a:t>
            </a:r>
            <a:r>
              <a:rPr lang="es-MX" b="1" u="sng" dirty="0"/>
              <a:t>por el hecho de ser mujer</a:t>
            </a:r>
            <a:r>
              <a:rPr lang="es-MX" dirty="0"/>
              <a:t>. </a:t>
            </a:r>
          </a:p>
          <a:p>
            <a:pPr algn="just">
              <a:buFontTx/>
              <a:buChar char="-"/>
            </a:pPr>
            <a:r>
              <a:rPr lang="es-MX" dirty="0"/>
              <a:t>La exclusión de las mujeres en comisiones o cargos partidistas.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23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407756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24</a:t>
            </a:fld>
            <a:endParaRPr lang="es-MX" b="1" noProof="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BACE24F-FC5C-A177-4251-25CF4798A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011" y="610200"/>
            <a:ext cx="6705978" cy="563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92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9437A5-7567-E576-0EE9-044CF8D7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MX" noProof="0"/>
              <a:t>Título de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25</a:t>
            </a:fld>
            <a:endParaRPr lang="es-MX" b="1" noProof="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8F41E4E-4AEF-6C55-CED9-5E8D81D9D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205" y="219482"/>
            <a:ext cx="6725589" cy="641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18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26</a:t>
            </a:fld>
            <a:endParaRPr lang="es-MX" b="1" noProof="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8BDDE9F-4ACE-1862-74CF-6AD688A89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442" y="828312"/>
            <a:ext cx="6735115" cy="520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093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B0270-9751-B304-CCC0-84BA7A53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¿Se pueden iniciar de manera simultánea las vías sancionadora y restitutoria?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27</a:t>
            </a:fld>
            <a:endParaRPr lang="es-MX" b="1" noProof="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es-MX" dirty="0"/>
          </a:p>
          <a:p>
            <a:pPr algn="just"/>
            <a:r>
              <a:rPr lang="es-MX" sz="2000" dirty="0"/>
              <a:t>Tratándose de asuntos en los que se actualice un posible caso de VPG, el ejercicio de la vía sancionadora y de la vía restitutoria </a:t>
            </a:r>
            <a:r>
              <a:rPr lang="es-MX" sz="2000" b="1" dirty="0"/>
              <a:t>se puede realizar de manera independiente o simultánea.</a:t>
            </a:r>
          </a:p>
        </p:txBody>
      </p:sp>
    </p:spTree>
    <p:extLst>
      <p:ext uri="{BB962C8B-B14F-4D97-AF65-F5344CB8AC3E}">
        <p14:creationId xmlns:p14="http://schemas.microsoft.com/office/powerpoint/2010/main" val="3946000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53" y="2180528"/>
            <a:ext cx="10640550" cy="30944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/>
              <a:t>a)</a:t>
            </a:r>
            <a:r>
              <a:rPr lang="es-MX" dirty="0"/>
              <a:t>	</a:t>
            </a:r>
            <a:r>
              <a:rPr lang="es-MX" b="1" dirty="0"/>
              <a:t>Si se pretende </a:t>
            </a:r>
            <a:r>
              <a:rPr lang="es-MX" b="1" u="sng" dirty="0"/>
              <a:t>únicamente</a:t>
            </a:r>
            <a:r>
              <a:rPr lang="es-MX" b="1" dirty="0"/>
              <a:t> que a quien ejerció la VPG le sea </a:t>
            </a:r>
            <a:r>
              <a:rPr lang="es-MX" b="1" u="sng" dirty="0"/>
              <a:t>impuesta una sanción</a:t>
            </a:r>
            <a:r>
              <a:rPr lang="es-MX" b="1" dirty="0"/>
              <a:t> </a:t>
            </a:r>
            <a:r>
              <a:rPr lang="es-MX" dirty="0"/>
              <a:t>por la supuesta comisión de alguna acción u omisión, falta, irregularidad o infracción a la normativa electoral, la vía será el </a:t>
            </a:r>
            <a:r>
              <a:rPr lang="es-MX" b="1" dirty="0"/>
              <a:t>PES </a:t>
            </a:r>
            <a:r>
              <a:rPr lang="es-MX" dirty="0"/>
              <a:t>y se deberá presentar una queja o denuncia ante la autoridad electoral administrativa correspondiente.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28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2907597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53" y="2185054"/>
            <a:ext cx="10640550" cy="28667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/>
              <a:t>b)</a:t>
            </a:r>
            <a:r>
              <a:rPr lang="es-MX" dirty="0"/>
              <a:t>	Si </a:t>
            </a:r>
            <a:r>
              <a:rPr lang="es-MX" b="1" dirty="0"/>
              <a:t>se pretende </a:t>
            </a:r>
            <a:r>
              <a:rPr lang="es-MX" b="1" u="sng" dirty="0"/>
              <a:t>destacadamente</a:t>
            </a:r>
            <a:r>
              <a:rPr lang="es-MX" b="1" dirty="0"/>
              <a:t> la protección del uso y goce del derecho político-electoral supuestamente violado por una autoridad, se deberá promover el JDC o su equivalente</a:t>
            </a:r>
            <a:r>
              <a:rPr lang="es-MX" dirty="0"/>
              <a:t>, ante las autoridades electorales jurisdiccionales locales, en contra del acto u omisión que estime le causa un perjuicio.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29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24315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E993B-3497-183F-7CFC-056D8E49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¿Qué significa que esté basada en elementos de género?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2126FC-D37F-C98A-B3DA-E9C21D3D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3</a:t>
            </a:fld>
            <a:endParaRPr lang="es-MX" b="1" noProof="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0413CE-58E7-9DE8-48EA-A117D569C8A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/>
              <a:t>Se entenderá que las acciones u omisiones se basan en elementos de género, cuando se dirijan a una </a:t>
            </a:r>
            <a:r>
              <a:rPr lang="es-MX" sz="2000" b="1" dirty="0"/>
              <a:t>mujer por su condición de mujer</a:t>
            </a:r>
            <a:r>
              <a:rPr lang="es-MX" sz="2000" dirty="0"/>
              <a:t>; le afecten </a:t>
            </a:r>
            <a:r>
              <a:rPr lang="es-MX" sz="2000" b="1" dirty="0"/>
              <a:t>desproporcionadamente</a:t>
            </a:r>
            <a:r>
              <a:rPr lang="es-MX" sz="2000" dirty="0"/>
              <a:t> o tengan un </a:t>
            </a:r>
            <a:r>
              <a:rPr lang="es-MX" sz="2000" b="1" dirty="0"/>
              <a:t>impacto diferenciado </a:t>
            </a:r>
            <a:r>
              <a:rPr lang="es-MX" sz="2000" dirty="0"/>
              <a:t>en ella.</a:t>
            </a:r>
          </a:p>
        </p:txBody>
      </p:sp>
    </p:spTree>
    <p:extLst>
      <p:ext uri="{BB962C8B-B14F-4D97-AF65-F5344CB8AC3E}">
        <p14:creationId xmlns:p14="http://schemas.microsoft.com/office/powerpoint/2010/main" val="2206491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492603" cy="4160520"/>
          </a:xfrm>
        </p:spPr>
        <p:txBody>
          <a:bodyPr>
            <a:normAutofit/>
          </a:bodyPr>
          <a:lstStyle/>
          <a:p>
            <a:pPr marL="514350" indent="-514350" algn="just">
              <a:buAutoNum type="alphaLcParenR" startAt="3"/>
            </a:pPr>
            <a:r>
              <a:rPr lang="es-MX" sz="2400" b="1" dirty="0"/>
              <a:t>Si se pretende </a:t>
            </a:r>
            <a:r>
              <a:rPr lang="es-MX" sz="2400" b="1" u="sng" dirty="0"/>
              <a:t>tanto la sanción</a:t>
            </a:r>
            <a:r>
              <a:rPr lang="es-MX" sz="2400" b="1" dirty="0"/>
              <a:t> de quien ejerció VPG, </a:t>
            </a:r>
            <a:r>
              <a:rPr lang="es-MX" sz="2400" b="1" u="sng" dirty="0"/>
              <a:t>como la restitución en el uso y goce de su derecho político-electoral</a:t>
            </a:r>
            <a:r>
              <a:rPr lang="es-MX" sz="2400" b="1" dirty="0"/>
              <a:t> supuestamente violado</a:t>
            </a:r>
            <a:r>
              <a:rPr lang="es-MX" sz="2400" dirty="0"/>
              <a:t>, se deberá, ordinariamente, promover ante la instancia competente, la queja o denuncia a que se refiere el inciso, así como el JDC. 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En este caso, las autoridades administrativas y judiciales, en el ámbito de sus respectivas competencias, habrán de dar curso a las instancias o medios de impugnación que correspondan, preservando las reglas del debido proceso.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30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344053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31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563018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id="{9CF50BA5-61C3-C6AC-B3E5-CB88691E4D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87439" y="609600"/>
            <a:ext cx="8417122" cy="5638800"/>
          </a:xfr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32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186253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53" y="2112626"/>
            <a:ext cx="10640550" cy="28319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u="sng" dirty="0"/>
              <a:t>PRIMERA</a:t>
            </a:r>
            <a:r>
              <a:rPr lang="es-MX" b="1" dirty="0"/>
              <a:t>. </a:t>
            </a:r>
            <a:r>
              <a:rPr lang="es-MX" dirty="0"/>
              <a:t>Dado el nuevo esquema de distribución de competencias, la apertura de la </a:t>
            </a:r>
            <a:r>
              <a:rPr lang="es-MX" b="1" dirty="0"/>
              <a:t>vía sancionadora </a:t>
            </a:r>
            <a:r>
              <a:rPr lang="es-MX" dirty="0"/>
              <a:t>se desahoga a través del </a:t>
            </a:r>
            <a:r>
              <a:rPr lang="es-MX" b="1" dirty="0"/>
              <a:t>PES</a:t>
            </a:r>
            <a:r>
              <a:rPr lang="es-MX" dirty="0"/>
              <a:t>, tramitado ante el Instituto Electora y resuelto por el Tribunal Electoral de Coahuila, en esta vía la pretensión de la denunciante es que se </a:t>
            </a:r>
            <a:r>
              <a:rPr lang="es-MX" b="1" u="sng" dirty="0"/>
              <a:t>sancione</a:t>
            </a:r>
            <a:r>
              <a:rPr lang="es-MX" dirty="0"/>
              <a:t> a los denunciados.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33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724163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53" y="2376805"/>
            <a:ext cx="10640550" cy="2777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u="sng" dirty="0"/>
              <a:t>SEGUNDA</a:t>
            </a:r>
            <a:r>
              <a:rPr lang="es-MX" sz="2400" b="1" dirty="0"/>
              <a:t>. </a:t>
            </a:r>
            <a:r>
              <a:rPr lang="es-MX" sz="2400" dirty="0"/>
              <a:t>Por otro lado, la </a:t>
            </a:r>
            <a:r>
              <a:rPr lang="es-MX" sz="2400" b="1" dirty="0"/>
              <a:t>vía reparadora o restitutoria </a:t>
            </a:r>
            <a:r>
              <a:rPr lang="es-MX" sz="2400" dirty="0"/>
              <a:t>se da a través del </a:t>
            </a:r>
            <a:r>
              <a:rPr lang="es-MX" sz="2400" b="1" dirty="0"/>
              <a:t>JDC</a:t>
            </a:r>
            <a:r>
              <a:rPr lang="es-MX" sz="2400" dirty="0"/>
              <a:t> tramitado y resuelto por el Tribunal Electoral -o incluso, </a:t>
            </a:r>
            <a:r>
              <a:rPr lang="es-MX" sz="2400" b="1" u="sng" dirty="0"/>
              <a:t>a través de medios de impugnación </a:t>
            </a:r>
            <a:r>
              <a:rPr lang="es-MX" sz="2400" b="1" u="sng" dirty="0" err="1"/>
              <a:t>intrapartidistas</a:t>
            </a:r>
            <a:r>
              <a:rPr lang="es-MX" sz="2400" b="1" u="sng" dirty="0"/>
              <a:t>, cuando procedan-</a:t>
            </a:r>
            <a:r>
              <a:rPr lang="es-MX" sz="2400" dirty="0"/>
              <a:t>, para los casos en los que se esté ante alguna posible afectación a un derecho político-electoral de una manera violenta contra la mujer y, se pretenda </a:t>
            </a:r>
            <a:r>
              <a:rPr lang="es-MX" sz="2400" b="1" dirty="0"/>
              <a:t>detener, restituir o eliminar </a:t>
            </a:r>
            <a:r>
              <a:rPr lang="es-MX" sz="2400" dirty="0"/>
              <a:t>cualquier obstáculo al ejercicio pleno del derecho supuestamente afectado.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34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1535731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E12AD-2F52-DE03-7477-65DAE608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725" y="2108100"/>
            <a:ext cx="10640550" cy="28047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u="sng" dirty="0"/>
              <a:t>TERCERA</a:t>
            </a:r>
            <a:r>
              <a:rPr lang="es-MX" sz="2400" b="1" dirty="0"/>
              <a:t>. </a:t>
            </a:r>
            <a:r>
              <a:rPr lang="es-MX" sz="2400" dirty="0"/>
              <a:t>Para definir la procedencia de una o de otra vía se debe contextualizar e identificar cuidadosamente la controversia de acuerdo con la </a:t>
            </a:r>
            <a:r>
              <a:rPr lang="es-MX" sz="2400" b="1" u="sng" dirty="0"/>
              <a:t>pretensión</a:t>
            </a:r>
            <a:r>
              <a:rPr lang="es-MX" sz="2400" dirty="0"/>
              <a:t> de las partes accionantes y los </a:t>
            </a:r>
            <a:r>
              <a:rPr lang="es-MX" sz="2400" b="1" u="sng" dirty="0"/>
              <a:t>hechos</a:t>
            </a:r>
            <a:r>
              <a:rPr lang="es-MX" sz="2400" dirty="0"/>
              <a:t> señalados por las mismas que hacen valer la VPG, dado que los medios de impugnación electorales </a:t>
            </a:r>
            <a:r>
              <a:rPr lang="es-MX" sz="2400" b="1" dirty="0"/>
              <a:t>ya no son la única vía para ocuparse de la totalidad de los aspectos que antes de la reforma tenían que conocer</a:t>
            </a:r>
            <a:r>
              <a:rPr lang="es-MX" sz="2400" dirty="0"/>
              <a:t>.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64410-F232-AB75-07C5-035B66CA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7603" y="6310312"/>
            <a:ext cx="2743200" cy="365125"/>
          </a:xfrm>
        </p:spPr>
        <p:txBody>
          <a:bodyPr/>
          <a:lstStyle/>
          <a:p>
            <a:pPr rtl="0"/>
            <a:fld id="{B9713C8C-8E70-45D5-AE59-23E60168254E}" type="slidenum">
              <a:rPr lang="es-MX" b="1" noProof="0" smtClean="0"/>
              <a:t>35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349031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B0270-9751-B304-CCC0-84BA7A53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¿Cuáles conductas actualizan la VPG?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4</a:t>
            </a:fld>
            <a:endParaRPr lang="es-MX" b="1" noProof="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es-MX" dirty="0"/>
          </a:p>
          <a:p>
            <a:pPr algn="just"/>
            <a:r>
              <a:rPr lang="es-MX" sz="2000" dirty="0"/>
              <a:t>La </a:t>
            </a:r>
            <a:r>
              <a:rPr lang="es-MX" sz="2000" b="1" dirty="0"/>
              <a:t>VPG</a:t>
            </a:r>
            <a:r>
              <a:rPr lang="es-MX" sz="2000" dirty="0"/>
              <a:t> se configura cuando una mujer es víctima de actos u omisiones que le impidan ejercer sus derechos político-electorales en condiciones de igualdad o cuando se ocasiona un daño a su integridad física o moral, en contextos político-electorales.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/>
              <a:t>Las </a:t>
            </a:r>
            <a:r>
              <a:rPr lang="es-MX" sz="2000" b="1" u="sng" dirty="0"/>
              <a:t>modalidades</a:t>
            </a:r>
            <a:r>
              <a:rPr lang="es-MX" sz="2000" dirty="0"/>
              <a:t> de la violencia que se puede ejercer contra una mujer son, por ejemplo, las siguientes: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896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90C0EF52-4912-4B03-AC36-1F323C91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31682"/>
            <a:ext cx="3108960" cy="49155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lnSpcReduction="10000"/>
          </a:bodyPr>
          <a:lstStyle/>
          <a:p>
            <a:pPr algn="ctr" rtl="0"/>
            <a:r>
              <a:rPr lang="es-MX" dirty="0"/>
              <a:t>Simbólica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B32D0151-A8F0-46E3-8A2B-11A93ECEE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8214" y="1816887"/>
            <a:ext cx="3198812" cy="4180152"/>
          </a:xfrm>
        </p:spPr>
        <p:txBody>
          <a:bodyPr rtlCol="0">
            <a:normAutofit fontScale="92500" lnSpcReduction="10000"/>
          </a:bodyPr>
          <a:lstStyle/>
          <a:p>
            <a:pPr marL="0" indent="0" algn="just" rtl="0">
              <a:buNone/>
            </a:pPr>
            <a:r>
              <a:rPr lang="es-MX" sz="1600" dirty="0"/>
              <a:t>Violencia invisible que se reproduce a nivel estructural y normaliza el ejercicio de desigualdad y discriminación en las relaciones sociales por medio del uso de estereotipos de género.</a:t>
            </a:r>
          </a:p>
          <a:p>
            <a:pPr marL="0" indent="0" algn="just" rtl="0">
              <a:buNone/>
            </a:pPr>
            <a:endParaRPr lang="es-MX" sz="1600" dirty="0"/>
          </a:p>
          <a:p>
            <a:pPr marL="0" indent="0" algn="just" rtl="0">
              <a:buNone/>
            </a:pPr>
            <a:r>
              <a:rPr lang="es-MX" sz="1600" b="1" dirty="0"/>
              <a:t>Ejemplo. </a:t>
            </a:r>
            <a:r>
              <a:rPr lang="es-MX" sz="1600" u="sng" dirty="0"/>
              <a:t>Expresiones o acciones que cuestionen las capacidades de las mujeres en las funciones públicas en virtud de su maternidad o aspectos de su vida intima.  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DCFF16C4-EADF-47AC-B546-9BB6B594D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1131682"/>
            <a:ext cx="3108960" cy="49155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lnSpcReduction="10000"/>
          </a:bodyPr>
          <a:lstStyle/>
          <a:p>
            <a:pPr algn="ctr" rtl="0"/>
            <a:r>
              <a:rPr lang="es-MX" dirty="0"/>
              <a:t>Verbal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D5218CF3-AC6F-43C5-8862-AA88D1210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12381" y="1816888"/>
            <a:ext cx="3367238" cy="4049758"/>
          </a:xfrm>
        </p:spPr>
        <p:txBody>
          <a:bodyPr rtlCol="0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Violencia mediante la cual se cuestiona el conocimiento de una mujer, se le desvalora y se genera un efecto diferenciado al buscar mostrarla como una persona sin capacidad o sin suficiente capacidad.</a:t>
            </a:r>
          </a:p>
          <a:p>
            <a:pPr marL="0" indent="0" algn="just" rtl="0">
              <a:buNone/>
            </a:pPr>
            <a:endParaRPr lang="es-MX" dirty="0"/>
          </a:p>
          <a:p>
            <a:pPr marL="0" indent="0" algn="just" rtl="0">
              <a:buNone/>
            </a:pPr>
            <a:r>
              <a:rPr lang="es-MX" b="1" dirty="0"/>
              <a:t>Ejemplo. </a:t>
            </a:r>
            <a:r>
              <a:rPr lang="es-MX" u="sng" dirty="0"/>
              <a:t>Expresiones peyorativas o de contenido ofensivo que rebasan los límites de la libertad de expresión y del debate público. </a:t>
            </a:r>
            <a:endParaRPr lang="es-MX" b="1" u="sng" dirty="0"/>
          </a:p>
        </p:txBody>
      </p:sp>
      <p:sp>
        <p:nvSpPr>
          <p:cNvPr id="11" name="Marcador de posición de número de diapositiva 10">
            <a:extLst>
              <a:ext uri="{FF2B5EF4-FFF2-40B4-BE49-F238E27FC236}">
                <a16:creationId xmlns:a16="http://schemas.microsoft.com/office/drawing/2014/main" id="{A2A5F5C6-0A35-4E6A-BF43-EDAF5AD5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5</a:t>
            </a:fld>
            <a:endParaRPr lang="es-MX" b="1" dirty="0"/>
          </a:p>
        </p:txBody>
      </p:sp>
      <p:sp>
        <p:nvSpPr>
          <p:cNvPr id="7" name="Marcador de posición de texto 6">
            <a:extLst>
              <a:ext uri="{FF2B5EF4-FFF2-40B4-BE49-F238E27FC236}">
                <a16:creationId xmlns:a16="http://schemas.microsoft.com/office/drawing/2014/main" id="{BC351E8A-820B-4A5A-8704-9D121A96F3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56348" y="1131682"/>
            <a:ext cx="2997451" cy="491555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lnSpcReduction="10000"/>
          </a:bodyPr>
          <a:lstStyle/>
          <a:p>
            <a:pPr algn="ctr" rtl="0"/>
            <a:r>
              <a:rPr lang="es-MX" dirty="0"/>
              <a:t>Física</a:t>
            </a:r>
          </a:p>
        </p:txBody>
      </p:sp>
      <p:sp>
        <p:nvSpPr>
          <p:cNvPr id="8" name="Marcador de posición de contenido 7">
            <a:extLst>
              <a:ext uri="{FF2B5EF4-FFF2-40B4-BE49-F238E27FC236}">
                <a16:creationId xmlns:a16="http://schemas.microsoft.com/office/drawing/2014/main" id="{7E8C2F85-AB4A-4E27-8962-15AB4A9225E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5701" y="1816887"/>
            <a:ext cx="3367238" cy="4180152"/>
          </a:xfrm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es-MX" dirty="0"/>
              <a:t>Cualquier acto que inflige daño usando la fuerza física o algún tipo de sustancia, arma u objeto que pueda provocar o no lesiones, ya sean internas, externas o ambas.</a:t>
            </a:r>
          </a:p>
          <a:p>
            <a:pPr marL="0" indent="0" algn="just" rtl="0">
              <a:buNone/>
            </a:pPr>
            <a:endParaRPr lang="es-MX" dirty="0"/>
          </a:p>
          <a:p>
            <a:pPr marL="0" indent="0" algn="just" rtl="0">
              <a:buNone/>
            </a:pPr>
            <a:r>
              <a:rPr lang="es-MX" b="1" dirty="0"/>
              <a:t>Ejemplo. </a:t>
            </a:r>
            <a:r>
              <a:rPr lang="es-MX" u="sng" dirty="0"/>
              <a:t>Uso de la fuerza física, mediante el cual se irrumpe en actos públicos para intimidar a las mujeres en contextos proselitistas.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24150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90C0EF52-4912-4B03-AC36-1F323C91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80557" y="1149790"/>
            <a:ext cx="2941565" cy="46881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fontScale="92500" lnSpcReduction="10000"/>
          </a:bodyPr>
          <a:lstStyle/>
          <a:p>
            <a:pPr algn="ctr" rtl="0"/>
            <a:r>
              <a:rPr lang="es-MX" dirty="0"/>
              <a:t>Psicológica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B32D0151-A8F0-46E3-8A2B-11A93ECEE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68237" y="1816849"/>
            <a:ext cx="3198812" cy="4180152"/>
          </a:xfrm>
        </p:spPr>
        <p:txBody>
          <a:bodyPr rtlCol="0">
            <a:normAutofit fontScale="92500" lnSpcReduction="20000"/>
          </a:bodyPr>
          <a:lstStyle/>
          <a:p>
            <a:pPr marL="0" indent="0" algn="just" rtl="0">
              <a:buNone/>
            </a:pPr>
            <a:r>
              <a:rPr lang="es-MX" sz="2000" dirty="0"/>
              <a:t>Violencia que trasciende al plano emocional de la víctima.</a:t>
            </a:r>
          </a:p>
          <a:p>
            <a:pPr marL="0" indent="0" algn="just" rtl="0">
              <a:buNone/>
            </a:pPr>
            <a:endParaRPr lang="es-MX" sz="2000" dirty="0"/>
          </a:p>
          <a:p>
            <a:pPr marL="0" indent="0" algn="just" rtl="0">
              <a:buNone/>
            </a:pPr>
            <a:r>
              <a:rPr lang="es-MX" sz="2000" b="1" dirty="0"/>
              <a:t>Ejemplo. </a:t>
            </a:r>
            <a:r>
              <a:rPr lang="es-MX" sz="2000" u="sng" dirty="0"/>
              <a:t>Cuando, a través de frases o actos, se cuestiona la trayectoria y la capacidad profesional de una mujer candidata, por su género.</a:t>
            </a:r>
          </a:p>
        </p:txBody>
      </p:sp>
      <p:sp>
        <p:nvSpPr>
          <p:cNvPr id="7" name="Marcador de posición de texto 6">
            <a:extLst>
              <a:ext uri="{FF2B5EF4-FFF2-40B4-BE49-F238E27FC236}">
                <a16:creationId xmlns:a16="http://schemas.microsoft.com/office/drawing/2014/main" id="{BC351E8A-820B-4A5A-8704-9D121A96F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060" y="1077362"/>
            <a:ext cx="2941565" cy="541244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fontScale="92500" lnSpcReduction="10000"/>
          </a:bodyPr>
          <a:lstStyle/>
          <a:p>
            <a:pPr algn="ctr" rtl="0"/>
            <a:r>
              <a:rPr lang="es-MX" dirty="0"/>
              <a:t>Económica</a:t>
            </a:r>
          </a:p>
        </p:txBody>
      </p:sp>
      <p:sp>
        <p:nvSpPr>
          <p:cNvPr id="8" name="Marcador de posición de contenido 7">
            <a:extLst>
              <a:ext uri="{FF2B5EF4-FFF2-40B4-BE49-F238E27FC236}">
                <a16:creationId xmlns:a16="http://schemas.microsoft.com/office/drawing/2014/main" id="{7E8C2F85-AB4A-4E27-8962-15AB4A922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5666" y="1816849"/>
            <a:ext cx="3367238" cy="3365627"/>
          </a:xfrm>
        </p:spPr>
        <p:txBody>
          <a:bodyPr rtlCol="0">
            <a:normAutofit fontScale="92500" lnSpcReduction="20000"/>
          </a:bodyPr>
          <a:lstStyle/>
          <a:p>
            <a:pPr marL="0" indent="0" algn="just" rtl="0">
              <a:buNone/>
            </a:pPr>
            <a:r>
              <a:rPr lang="es-MX" sz="2000" dirty="0"/>
              <a:t>Violencia a través de la cual, se limita o restringen los recursos económicos a las mujeres por cuestión de género.</a:t>
            </a:r>
          </a:p>
          <a:p>
            <a:pPr marL="0" indent="0" algn="just" rtl="0">
              <a:buNone/>
            </a:pPr>
            <a:endParaRPr lang="es-MX" sz="2000" dirty="0"/>
          </a:p>
          <a:p>
            <a:pPr marL="0" indent="0" algn="just" rtl="0">
              <a:buNone/>
            </a:pPr>
            <a:r>
              <a:rPr lang="es-MX" sz="2000" b="1" dirty="0"/>
              <a:t>Ejemplo. </a:t>
            </a:r>
            <a:r>
              <a:rPr lang="es-MX" sz="2000" u="sng" dirty="0"/>
              <a:t>Cuando se les otorga mayores recursos a las campañas de los candidatos a comparación de las candidatas.</a:t>
            </a:r>
          </a:p>
        </p:txBody>
      </p:sp>
      <p:sp>
        <p:nvSpPr>
          <p:cNvPr id="11" name="Marcador de posición de número de diapositiva 10">
            <a:extLst>
              <a:ext uri="{FF2B5EF4-FFF2-40B4-BE49-F238E27FC236}">
                <a16:creationId xmlns:a16="http://schemas.microsoft.com/office/drawing/2014/main" id="{A2A5F5C6-0A35-4E6A-BF43-EDAF5AD5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s-MX" b="1" smtClean="0"/>
              <a:t>6</a:t>
            </a:fld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0112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B0270-9751-B304-CCC0-84BA7A53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¿Quién puede cometer VPG?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7</a:t>
            </a:fld>
            <a:endParaRPr lang="es-MX" b="1" noProof="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es-MX" dirty="0"/>
          </a:p>
          <a:p>
            <a:pPr algn="just"/>
            <a:r>
              <a:rPr lang="es-MX" sz="2000" dirty="0"/>
              <a:t>Puede ser perpetrada </a:t>
            </a:r>
            <a:r>
              <a:rPr lang="es-MX" sz="2000" b="1" u="sng" dirty="0"/>
              <a:t>indistintamente</a:t>
            </a:r>
            <a:r>
              <a:rPr lang="es-MX" sz="2000" dirty="0"/>
              <a:t> por agentes estatales, superiores jerárquicos, colegas de trabajo, dirigentes de partidos políticos, militantes, simpatizantes, precandidaturas, candidaturas postuladas por los partidos políticos o representantes de los mismos; medios de comunicación y sus integrantes, por un particular o por un grupo de personas particulares. </a:t>
            </a:r>
          </a:p>
        </p:txBody>
      </p:sp>
    </p:spTree>
    <p:extLst>
      <p:ext uri="{BB962C8B-B14F-4D97-AF65-F5344CB8AC3E}">
        <p14:creationId xmlns:p14="http://schemas.microsoft.com/office/powerpoint/2010/main" val="120464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27" y="1760439"/>
            <a:ext cx="10709873" cy="46879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2400" b="1" dirty="0">
                <a:solidFill>
                  <a:srgbClr val="FF0000"/>
                </a:solidFill>
              </a:rPr>
              <a:t>¿Una mujer puede cometer VPG contra otra mujer?</a:t>
            </a:r>
          </a:p>
          <a:p>
            <a:pPr marL="0" indent="0" algn="just">
              <a:buNone/>
            </a:pPr>
            <a:r>
              <a:rPr lang="es-MX" sz="2400" dirty="0"/>
              <a:t>Sí, porque </a:t>
            </a:r>
            <a:r>
              <a:rPr lang="es-MX" sz="2400" b="1" u="sng" dirty="0"/>
              <a:t>no es trascendente el sexo o género de la persona agresora para sancionar</a:t>
            </a:r>
            <a:r>
              <a:rPr lang="es-MX" sz="2400" dirty="0"/>
              <a:t>, pues inclusive se puede dar el caso en el que las agresoras sean mujeres.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La Sala Superior ha señalado que </a:t>
            </a:r>
            <a:r>
              <a:rPr lang="es-MX" sz="2400" b="1" dirty="0"/>
              <a:t>el agresor o la agresora puede ser cualquier persona que inflige violencia contra las mujeres</a:t>
            </a:r>
            <a:r>
              <a:rPr lang="es-MX" sz="2400" dirty="0"/>
              <a:t>, la cual puede ser cometida, </a:t>
            </a:r>
            <a:r>
              <a:rPr lang="es-MX" sz="2400" b="1" u="sng" dirty="0"/>
              <a:t>indistintamente</a:t>
            </a:r>
            <a:r>
              <a:rPr lang="es-MX" sz="2400" dirty="0"/>
              <a:t>, </a:t>
            </a:r>
            <a:r>
              <a:rPr lang="es-MX" sz="2400" b="1" dirty="0">
                <a:solidFill>
                  <a:srgbClr val="FF0000"/>
                </a:solidFill>
              </a:rPr>
              <a:t>por hombres o mujeres</a:t>
            </a:r>
            <a:r>
              <a:rPr lang="es-MX" sz="2400" dirty="0"/>
              <a:t>, pues este tipo de casos debe enfocarse en la víctima de la violencia y no en el sexo o género de quien comete la infracción, puesto que lo realmente trascendente es que las conductas que se le imputan a la persona agresora configuren o no este tipo de violencia para proteger y evitar este tipo de actos en contra de la víctima, acreditar la infracción y sancionar a la persona infractora.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es-MX" b="1" noProof="0" smtClean="0"/>
              <a:pPr rtl="0">
                <a:spcAft>
                  <a:spcPts val="600"/>
                </a:spcAft>
              </a:pPr>
              <a:t>8</a:t>
            </a:fld>
            <a:endParaRPr lang="es-MX" b="1" noProof="0" dirty="0"/>
          </a:p>
        </p:txBody>
      </p:sp>
    </p:spTree>
    <p:extLst>
      <p:ext uri="{BB962C8B-B14F-4D97-AF65-F5344CB8AC3E}">
        <p14:creationId xmlns:p14="http://schemas.microsoft.com/office/powerpoint/2010/main" val="362486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B0270-9751-B304-CCC0-84BA7A53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¿Quiénes son las personas sujetas de protección?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D873A2-A19D-C6D0-CA13-ADF27A0E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es-MX" b="1" noProof="0" smtClean="0"/>
              <a:t>9</a:t>
            </a:fld>
            <a:endParaRPr lang="es-MX" b="1" noProof="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A42568-ECAC-7C02-3687-6317BBF414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02827" y="136525"/>
            <a:ext cx="6615545" cy="150639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En Coahuila se protege de </a:t>
            </a:r>
            <a:r>
              <a:rPr lang="es-ES" b="1" dirty="0"/>
              <a:t>VPG</a:t>
            </a:r>
            <a:r>
              <a:rPr lang="es-ES" dirty="0"/>
              <a:t> a las mujeres que participan en </a:t>
            </a:r>
            <a:r>
              <a:rPr lang="es-ES" b="1" dirty="0"/>
              <a:t>la vida pública </a:t>
            </a:r>
            <a:r>
              <a:rPr lang="es-ES" dirty="0"/>
              <a:t>y desempeñan un </a:t>
            </a:r>
            <a:r>
              <a:rPr lang="es-ES" b="1" dirty="0"/>
              <a:t>papel fundamental </a:t>
            </a:r>
            <a:r>
              <a:rPr lang="es-ES" dirty="0"/>
              <a:t>para el orden democrático, de manera </a:t>
            </a:r>
            <a:r>
              <a:rPr lang="es-ES" b="1" u="sng" dirty="0"/>
              <a:t>enunciativa</a:t>
            </a:r>
            <a:r>
              <a:rPr lang="es-ES" dirty="0"/>
              <a:t> se contempla a:</a:t>
            </a:r>
            <a:endParaRPr lang="es-ES" sz="6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53C2CD1-D3B0-4F99-5B81-7102662EA098}"/>
              </a:ext>
            </a:extLst>
          </p:cNvPr>
          <p:cNvSpPr txBox="1"/>
          <p:nvPr/>
        </p:nvSpPr>
        <p:spPr>
          <a:xfrm>
            <a:off x="6434570" y="1737476"/>
            <a:ext cx="535911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800" dirty="0"/>
              <a:t>a) Precandidatas.</a:t>
            </a:r>
          </a:p>
          <a:p>
            <a:pPr algn="just"/>
            <a:r>
              <a:rPr lang="es-ES" sz="1800" dirty="0"/>
              <a:t>b) Candidatas.</a:t>
            </a:r>
          </a:p>
          <a:p>
            <a:pPr algn="just"/>
            <a:r>
              <a:rPr lang="es-ES" sz="1800" dirty="0"/>
              <a:t>c) Aspirantes a candidatas independientes.</a:t>
            </a:r>
          </a:p>
          <a:p>
            <a:pPr algn="just"/>
            <a:r>
              <a:rPr lang="es-ES" sz="1800" dirty="0"/>
              <a:t>d) Candidatas independientes.</a:t>
            </a:r>
          </a:p>
          <a:p>
            <a:pPr algn="just"/>
            <a:r>
              <a:rPr lang="es-ES" sz="1800" dirty="0"/>
              <a:t>e) Funcionarias electas.</a:t>
            </a:r>
          </a:p>
          <a:p>
            <a:pPr algn="just"/>
            <a:r>
              <a:rPr lang="es-ES" sz="1800" dirty="0"/>
              <a:t>f) Secretarias de estado y a las </a:t>
            </a:r>
            <a:r>
              <a:rPr lang="es-MX" b="1" u="sng" dirty="0"/>
              <a:t>a las Titulares de las Direcciones de la Administración Pública Municipal</a:t>
            </a:r>
            <a:endParaRPr lang="es-ES" b="1" u="sng" dirty="0"/>
          </a:p>
          <a:p>
            <a:pPr algn="just"/>
            <a:r>
              <a:rPr lang="es-ES" dirty="0"/>
              <a:t>g) Periodistas.</a:t>
            </a:r>
          </a:p>
          <a:p>
            <a:pPr algn="just"/>
            <a:r>
              <a:rPr lang="es-ES" sz="1800" dirty="0"/>
              <a:t>h) Defensoras de derechos humanos.</a:t>
            </a:r>
          </a:p>
          <a:p>
            <a:pPr algn="just"/>
            <a:r>
              <a:rPr lang="es-ES" sz="1800" dirty="0"/>
              <a:t>i) Magistradas electorales.</a:t>
            </a:r>
          </a:p>
          <a:p>
            <a:pPr algn="just"/>
            <a:r>
              <a:rPr lang="es-ES" sz="1800" dirty="0"/>
              <a:t>j) Consejeras electorales.</a:t>
            </a:r>
          </a:p>
          <a:p>
            <a:pPr algn="just"/>
            <a:r>
              <a:rPr lang="es-ES" sz="1800" dirty="0"/>
              <a:t>k) Funcionarias del Instituto y Tribunal Electoral.</a:t>
            </a:r>
          </a:p>
          <a:p>
            <a:pPr algn="just"/>
            <a:r>
              <a:rPr lang="es-ES" sz="1800" dirty="0"/>
              <a:t>l) Funcionarias de casillas.</a:t>
            </a:r>
          </a:p>
          <a:p>
            <a:pPr algn="just"/>
            <a:r>
              <a:rPr lang="es-ES" sz="1800" dirty="0"/>
              <a:t>m) Militantes.</a:t>
            </a:r>
          </a:p>
          <a:p>
            <a:pPr algn="just"/>
            <a:r>
              <a:rPr lang="es-ES" sz="1800" dirty="0"/>
              <a:t>n) Afiliadas.</a:t>
            </a:r>
          </a:p>
          <a:p>
            <a:pPr algn="just"/>
            <a:r>
              <a:rPr lang="es-ES" sz="1800" dirty="0"/>
              <a:t>ñ) Simpatizantes.</a:t>
            </a:r>
          </a:p>
        </p:txBody>
      </p:sp>
    </p:spTree>
    <p:extLst>
      <p:ext uri="{BB962C8B-B14F-4D97-AF65-F5344CB8AC3E}">
        <p14:creationId xmlns:p14="http://schemas.microsoft.com/office/powerpoint/2010/main" val="2705655649"/>
      </p:ext>
    </p:extLst>
  </p:cSld>
  <p:clrMapOvr>
    <a:masterClrMapping/>
  </p:clrMapOvr>
</p:sld>
</file>

<file path=ppt/theme/theme1.xml><?xml version="1.0" encoding="utf-8"?>
<a:theme xmlns:a="http://schemas.openxmlformats.org/drawingml/2006/main" name="Pincel">
  <a:themeElements>
    <a:clrScheme name="N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98_TF89080264_Win32" id="{A1D11E0D-22B9-4F8D-836E-8329FF74C793}" vid="{FC0E148C-8C12-4592-8EC2-B654979901D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2243</Words>
  <Application>Microsoft Macintosh PowerPoint</Application>
  <PresentationFormat>Panorámica</PresentationFormat>
  <Paragraphs>208</Paragraphs>
  <Slides>35</Slides>
  <Notes>31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1" baseType="lpstr">
      <vt:lpstr>Aptos</vt:lpstr>
      <vt:lpstr>Arial</vt:lpstr>
      <vt:lpstr>Calibri</vt:lpstr>
      <vt:lpstr>Century Gothic</vt:lpstr>
      <vt:lpstr>Elephant</vt:lpstr>
      <vt:lpstr>Pincel</vt:lpstr>
      <vt:lpstr>MANUAL PARA ATENDER CASOS DE VIOLENCIA POLÍTCA EN RAZÓN DE GÉNERO EN EL ESTADO DE COAHUILA DE ZARAGOZA</vt:lpstr>
      <vt:lpstr>¿Qué es la violencia política contra las mujeres en razón de género (VPG)?</vt:lpstr>
      <vt:lpstr>¿Qué significa que esté basada en elementos de género?</vt:lpstr>
      <vt:lpstr>¿Cuáles conductas actualizan la VPG? </vt:lpstr>
      <vt:lpstr>Presentación de PowerPoint</vt:lpstr>
      <vt:lpstr>Presentación de PowerPoint</vt:lpstr>
      <vt:lpstr>¿Quién puede cometer VPG?</vt:lpstr>
      <vt:lpstr>Presentación de PowerPoint</vt:lpstr>
      <vt:lpstr>¿Quiénes son las personas sujetas de protección?</vt:lpstr>
      <vt:lpstr>¿Cuáles son las vías o mecanismos para conocer de actos que constituyan VPG?</vt:lpstr>
      <vt:lpstr>Presentación de PowerPoint</vt:lpstr>
      <vt:lpstr>Presentación de PowerPoint</vt:lpstr>
      <vt:lpstr>Vía punitiva o sancionadora</vt:lpstr>
      <vt:lpstr>Presentación de PowerPoint</vt:lpstr>
      <vt:lpstr>Presentación de PowerPoint</vt:lpstr>
      <vt:lpstr>Sanciones</vt:lpstr>
      <vt:lpstr>Presentación de PowerPoint</vt:lpstr>
      <vt:lpstr>Presentación de PowerPoint</vt:lpstr>
      <vt:lpstr>Presentación de PowerPoint</vt:lpstr>
      <vt:lpstr>Presentación de PowerPoint</vt:lpstr>
      <vt:lpstr>Vía reparadora o restitutoria de derechos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¿Se pueden iniciar de manera simultánea las vías sancionadora y restitutoria?</vt:lpstr>
      <vt:lpstr>Presentación de PowerPoint</vt:lpstr>
      <vt:lpstr>Presentación de PowerPoint</vt:lpstr>
      <vt:lpstr>Presentación de PowerPoint</vt:lpstr>
      <vt:lpstr>Conclusiones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PARA ATENDER CASOS DE VIOLENCIA POLÍTCA EN RAZÓN DE GÉNERO EN EL ESTADO DE COAHUILA DE ZARAGOZA</dc:title>
  <dc:creator>Alberto Gonzalez Delgado</dc:creator>
  <cp:lastModifiedBy>CARLOS DANIEL EMILIANO CASTILLO</cp:lastModifiedBy>
  <cp:revision>9</cp:revision>
  <dcterms:created xsi:type="dcterms:W3CDTF">2024-04-28T23:50:43Z</dcterms:created>
  <dcterms:modified xsi:type="dcterms:W3CDTF">2024-05-01T01:31:18Z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